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74" r:id="rId2"/>
    <p:sldId id="304" r:id="rId3"/>
    <p:sldId id="295" r:id="rId4"/>
    <p:sldId id="308" r:id="rId5"/>
    <p:sldId id="307" r:id="rId6"/>
    <p:sldId id="306" r:id="rId7"/>
    <p:sldId id="305" r:id="rId8"/>
    <p:sldId id="309" r:id="rId9"/>
    <p:sldId id="310" r:id="rId10"/>
    <p:sldId id="311" r:id="rId11"/>
    <p:sldId id="312" r:id="rId12"/>
    <p:sldId id="313" r:id="rId13"/>
    <p:sldId id="314" r:id="rId14"/>
    <p:sldId id="316" r:id="rId15"/>
    <p:sldId id="317" r:id="rId16"/>
    <p:sldId id="293" r:id="rId17"/>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2C4CFF"/>
    <a:srgbClr val="FFFFFF"/>
    <a:srgbClr val="EC881D"/>
    <a:srgbClr val="5F6062"/>
    <a:srgbClr val="0079DB"/>
    <a:srgbClr val="DC7B1F"/>
    <a:srgbClr val="000000"/>
    <a:srgbClr val="231F20"/>
    <a:srgbClr val="D8D8D8"/>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5280" autoAdjust="0"/>
  </p:normalViewPr>
  <p:slideViewPr>
    <p:cSldViewPr snapToGrid="0">
      <p:cViewPr>
        <p:scale>
          <a:sx n="50" d="100"/>
          <a:sy n="50" d="100"/>
        </p:scale>
        <p:origin x="2386" y="1032"/>
      </p:cViewPr>
      <p:guideLst>
        <p:guide orient="horz" pos="102"/>
        <p:guide orient="horz" pos="2870"/>
        <p:guide orient="horz" pos="547"/>
        <p:guide orient="horz" pos="725"/>
        <p:guide/>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8/1/2017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8/1/2017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644517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40871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39724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Content-based technique is a domain-dependent algorithm and it emphasizes more on the analysis of the attributes of items in order to generate predictions. When documents such as web pages, publications and news are to be recommended, content-based filtering technique is the most successful. In content-based filtering technique, recommendation is made based on the user profiles using features extracted from the content of the items the user has evaluated in the past . Items that are mostly related to the positively rated items are recommended to the user. CBF uses different types of models to find similarity between documents in order to generate meaningful recommendations. It could use Vector Space Model such as Term Frequency Inverse Document Frequency (TF/IDF) or Probabilistic models such as </a:t>
            </a:r>
            <a:r>
              <a:rPr lang="en-US" sz="2000" dirty="0" err="1"/>
              <a:t>Naı</a:t>
            </a:r>
            <a:r>
              <a:rPr lang="en-US" sz="2000" dirty="0"/>
              <a:t> ̈</a:t>
            </a:r>
            <a:r>
              <a:rPr lang="en-US" sz="2000" dirty="0" err="1"/>
              <a:t>ve</a:t>
            </a:r>
            <a:r>
              <a:rPr lang="en-US" sz="2000" dirty="0"/>
              <a:t> Bayes Classifier, Decision Trees or Neural Networks to model the relationship between different documents within a corpus. These techniques make recommendations by learning the underlying model with either statistical analysis or machine learning techniques. Content-based filtering tech- </a:t>
            </a:r>
            <a:r>
              <a:rPr lang="en-US" sz="2000" dirty="0" err="1"/>
              <a:t>nique</a:t>
            </a:r>
            <a:r>
              <a:rPr lang="en-US" sz="2000" dirty="0"/>
              <a:t> does not need the profile of other users since they do not influence recommendation. Also, if the user profile changes, CBF technique still has the potential to adjust its rec- </a:t>
            </a:r>
            <a:r>
              <a:rPr lang="en-US" sz="2000" dirty="0" err="1"/>
              <a:t>ommendations</a:t>
            </a:r>
            <a:r>
              <a:rPr lang="en-US" sz="2000" dirty="0"/>
              <a:t> within a very short period of time. The major disadvantage of this technique is the need to have an in- depth knowledge and description of the features of the items in the profile.</a:t>
            </a:r>
          </a:p>
          <a:p>
            <a:r>
              <a:rPr lang="en-US" sz="2000" dirty="0"/>
              <a:t>Collaborative filtering is a domain-independent prediction technique for content that cannot easily and adequately be described by metadata such as movies and music. Collaborative filtering technique works by building a database (user-item matrix) of preferences for items by users. It then matches users with relevant interest and preferences by </a:t>
            </a:r>
            <a:r>
              <a:rPr lang="en-US" sz="2000" dirty="0" err="1"/>
              <a:t>calcu</a:t>
            </a:r>
            <a:r>
              <a:rPr lang="en-US" sz="2000" dirty="0"/>
              <a:t>- </a:t>
            </a:r>
            <a:r>
              <a:rPr lang="en-US" sz="2000" dirty="0" err="1"/>
              <a:t>lating</a:t>
            </a:r>
            <a:r>
              <a:rPr lang="en-US" sz="2000" dirty="0"/>
              <a:t> similarities between their profiles to make </a:t>
            </a:r>
            <a:r>
              <a:rPr lang="en-US" sz="2000" dirty="0" err="1"/>
              <a:t>recommenda</a:t>
            </a:r>
            <a:r>
              <a:rPr lang="en-US" sz="2000" dirty="0"/>
              <a:t>- </a:t>
            </a:r>
            <a:r>
              <a:rPr lang="en-US" sz="2000" dirty="0" err="1"/>
              <a:t>tions</a:t>
            </a:r>
            <a:r>
              <a:rPr lang="en-US" sz="2000" dirty="0"/>
              <a:t>. Such users build a group called neighborhood. An user gets recommendations to those items that he has not rated before but that were already positively rated by users in his neighborhood. Recommendations that are produced by CF can be of either prediction or recommendation. Prediction is a numerical value, </a:t>
            </a:r>
            <a:r>
              <a:rPr lang="en-US" sz="2000" dirty="0" err="1"/>
              <a:t>Rij</a:t>
            </a:r>
            <a:r>
              <a:rPr lang="en-US" sz="2000" dirty="0"/>
              <a:t>, expressing the predicted score of item j for the user </a:t>
            </a:r>
            <a:r>
              <a:rPr lang="en-US" sz="2000" dirty="0" err="1"/>
              <a:t>i</a:t>
            </a:r>
            <a:r>
              <a:rPr lang="en-US" sz="2000" dirty="0"/>
              <a:t>, while Recommendation is a list of top N items that the user will like the most.. The technique of collaborative filtering can be divided into two cate- </a:t>
            </a:r>
            <a:r>
              <a:rPr lang="en-US" sz="2000" dirty="0" err="1"/>
              <a:t>gories</a:t>
            </a:r>
            <a:r>
              <a:rPr lang="en-US" sz="2000" dirty="0"/>
              <a:t>: memory-based and model-based.</a:t>
            </a:r>
          </a:p>
          <a:p>
            <a:r>
              <a:rPr lang="en-US" sz="2000" dirty="0"/>
              <a:t>Hybrid filtering technique combines different recommendation techniques in order to gain better system optimization to avoid some limitations and problems of pure recommendation sys- </a:t>
            </a:r>
            <a:r>
              <a:rPr lang="en-US" sz="2000" dirty="0" err="1"/>
              <a:t>tems</a:t>
            </a:r>
            <a:r>
              <a:rPr lang="en-US" sz="2000" dirty="0"/>
              <a:t>. The idea behind hybrid techniques is that a com- </a:t>
            </a:r>
            <a:r>
              <a:rPr lang="en-US" sz="2000" dirty="0" err="1"/>
              <a:t>bination</a:t>
            </a:r>
            <a:r>
              <a:rPr lang="en-US" sz="2000" dirty="0"/>
              <a:t> of algorithms will provide more accurate and effective recommendations than a single algorithm as the disadvantages of one algorithm can be overcome by another algorithm</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9765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Recommendation systems share roots with early communication.  With the advent of communication in humans came the ability to share information and influence others.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87141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Written language augmented word of mouth and the age of advertising was born</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80669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Through </a:t>
            </a:r>
            <a:r>
              <a:rPr lang="en-US" sz="1600" baseline="0" dirty="0" err="1"/>
              <a:t>milennai</a:t>
            </a:r>
            <a:r>
              <a:rPr lang="en-US" sz="1600" baseline="0" dirty="0"/>
              <a:t> the foundations of recommendation </a:t>
            </a:r>
            <a:r>
              <a:rPr lang="en-US" sz="1600" baseline="0" dirty="0" err="1"/>
              <a:t>remainded</a:t>
            </a:r>
            <a:r>
              <a:rPr lang="en-US" sz="1600" baseline="0" dirty="0"/>
              <a:t> pretty static:  we do what others do.  We buy what others buy.  The influence of the group is paramount to adoption, whether it be a product, a service, a religion, or a political belief system.  We buy because we are sold.  Recommendations from others are at the root of those patterns.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8244798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mass communication came the ability to influence even more.  Those early days of broadcast audio and video set the stage for Network Age </a:t>
            </a:r>
            <a:r>
              <a:rPr lang="en-US" sz="1600" baseline="0" dirty="0" err="1"/>
              <a:t>refiniements</a:t>
            </a:r>
            <a:r>
              <a:rPr lang="en-US" sz="1600" baseline="0" dirty="0"/>
              <a:t>.</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203228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With the browser came the ability to begin to track and influence search patterns.  Proactive search with advertising is the essence of recommendation systems.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91280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The seminal paper on Internet Recommendation Systems was published in 2000.  Since that influential paper, the art and science of internet recommendation systems came to be.</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2815155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aseline="0" dirty="0"/>
              <a:t>And here we are nearly 2 decades later, with commercial AI options like </a:t>
            </a:r>
            <a:r>
              <a:rPr lang="en-US" sz="1600" baseline="0" dirty="0" err="1"/>
              <a:t>TensorFlow</a:t>
            </a:r>
            <a:r>
              <a:rPr lang="en-US" sz="1600" baseline="0" dirty="0"/>
              <a:t>, and the perfection of Internet Recommendation systems is upon us.</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62906696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4158951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jpeg"/><Relationship Id="rId7"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4.tiff"/><Relationship Id="rId5" Type="http://schemas.openxmlformats.org/officeDocument/2006/relationships/image" Target="../media/image5.tiff"/><Relationship Id="rId10" Type="http://schemas.openxmlformats.org/officeDocument/2006/relationships/image" Target="../media/image10.tiff"/><Relationship Id="rId4" Type="http://schemas.openxmlformats.org/officeDocument/2006/relationships/image" Target="../media/image6.tiff"/><Relationship Id="rId9"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2.xml"/><Relationship Id="rId1" Type="http://schemas.openxmlformats.org/officeDocument/2006/relationships/slideLayout" Target="../slideLayouts/slideLayout4.xml"/><Relationship Id="rId6" Type="http://schemas.openxmlformats.org/officeDocument/2006/relationships/image" Target="../media/image15.tiff"/><Relationship Id="rId5" Type="http://schemas.openxmlformats.org/officeDocument/2006/relationships/image" Target="../media/image14.tiff"/><Relationship Id="rId4" Type="http://schemas.openxmlformats.org/officeDocument/2006/relationships/image" Target="../media/image13.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4.tiff"/></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4.tiff"/><Relationship Id="rId4" Type="http://schemas.openxmlformats.org/officeDocument/2006/relationships/image" Target="../media/image5.tif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tiff"/><Relationship Id="rId5" Type="http://schemas.openxmlformats.org/officeDocument/2006/relationships/image" Target="../media/image5.tiff"/><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4.tiff"/><Relationship Id="rId5" Type="http://schemas.openxmlformats.org/officeDocument/2006/relationships/image" Target="../media/image5.tiff"/><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8.tiff"/><Relationship Id="rId2" Type="http://schemas.openxmlformats.org/officeDocument/2006/relationships/notesSlide" Target="../notesSlides/notesSlide6.xml"/><Relationship Id="rId1" Type="http://schemas.openxmlformats.org/officeDocument/2006/relationships/slideLayout" Target="../slideLayouts/slideLayout4.xml"/><Relationship Id="rId6" Type="http://schemas.openxmlformats.org/officeDocument/2006/relationships/image" Target="../media/image4.tiff"/><Relationship Id="rId5" Type="http://schemas.openxmlformats.org/officeDocument/2006/relationships/image" Target="../media/image5.tiff"/><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8.tiff"/><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4.tiff"/><Relationship Id="rId5" Type="http://schemas.openxmlformats.org/officeDocument/2006/relationships/image" Target="../media/image5.tiff"/><Relationship Id="rId4" Type="http://schemas.openxmlformats.org/officeDocument/2006/relationships/image" Target="../media/image6.tiff"/><Relationship Id="rId9"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2"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7" name="Text Placeholder 6"/>
          <p:cNvSpPr>
            <a:spLocks noGrp="1"/>
          </p:cNvSpPr>
          <p:nvPr>
            <p:ph type="body" sz="quarter" idx="11"/>
          </p:nvPr>
        </p:nvSpPr>
        <p:spPr>
          <a:xfrm>
            <a:off x="1" y="3715529"/>
            <a:ext cx="6945086" cy="418576"/>
          </a:xfrm>
        </p:spPr>
        <p:txBody>
          <a:bodyPr/>
          <a:lstStyle/>
          <a:p>
            <a:r>
              <a:rPr lang="en-US" dirty="0"/>
              <a:t>Beyond Search</a:t>
            </a:r>
          </a:p>
        </p:txBody>
      </p:sp>
      <p:sp>
        <p:nvSpPr>
          <p:cNvPr id="6" name="Text Placeholder 5"/>
          <p:cNvSpPr>
            <a:spLocks noGrp="1"/>
          </p:cNvSpPr>
          <p:nvPr>
            <p:ph type="body" sz="quarter" idx="10"/>
          </p:nvPr>
        </p:nvSpPr>
        <p:spPr>
          <a:xfrm>
            <a:off x="0" y="2142170"/>
            <a:ext cx="5847397" cy="1377813"/>
          </a:xfrm>
        </p:spPr>
        <p:txBody>
          <a:bodyPr/>
          <a:lstStyle/>
          <a:p>
            <a:r>
              <a:rPr lang="en-US" dirty="0"/>
              <a:t>Recommendation Systems </a:t>
            </a:r>
          </a:p>
          <a:p>
            <a:r>
              <a:rPr lang="en-US" dirty="0"/>
              <a:t>Wide &amp; Deep</a:t>
            </a:r>
          </a:p>
        </p:txBody>
      </p:sp>
      <p:sp>
        <p:nvSpPr>
          <p:cNvPr id="8" name="TextBox 7"/>
          <p:cNvSpPr txBox="1"/>
          <p:nvPr/>
        </p:nvSpPr>
        <p:spPr>
          <a:xfrm>
            <a:off x="4842934" y="465356"/>
            <a:ext cx="4196026" cy="739690"/>
          </a:xfrm>
          <a:prstGeom prst="rect">
            <a:avLst/>
          </a:prstGeom>
          <a:noFill/>
        </p:spPr>
        <p:txBody>
          <a:bodyPr wrap="square" rtlCol="0">
            <a:spAutoFit/>
          </a:bodyPr>
          <a:lstStyle/>
          <a:p>
            <a:pPr algn="r">
              <a:lnSpc>
                <a:spcPct val="95000"/>
              </a:lnSpc>
              <a:spcBef>
                <a:spcPts val="400"/>
              </a:spcBef>
            </a:pPr>
            <a:r>
              <a:rPr lang="en-US" sz="1200" b="1">
                <a:solidFill>
                  <a:schemeClr val="bg1"/>
                </a:solidFill>
              </a:rPr>
              <a:t>Mo Patel</a:t>
            </a:r>
          </a:p>
          <a:p>
            <a:pPr algn="r">
              <a:lnSpc>
                <a:spcPct val="120000"/>
              </a:lnSpc>
              <a:spcBef>
                <a:spcPts val="400"/>
              </a:spcBef>
            </a:pPr>
            <a:r>
              <a:rPr lang="en-US" sz="1000">
                <a:solidFill>
                  <a:schemeClr val="bg1"/>
                </a:solidFill>
              </a:rPr>
              <a:t>Director, Artificial Intelligence</a:t>
            </a:r>
          </a:p>
          <a:p>
            <a:pPr algn="r">
              <a:lnSpc>
                <a:spcPct val="120000"/>
              </a:lnSpc>
              <a:spcBef>
                <a:spcPts val="400"/>
              </a:spcBef>
            </a:pPr>
            <a:r>
              <a:rPr lang="en-US" sz="1000">
                <a:solidFill>
                  <a:schemeClr val="bg1"/>
                </a:solidFill>
              </a:rPr>
              <a:t>Think Big Analytics</a:t>
            </a:r>
          </a:p>
        </p:txBody>
      </p:sp>
    </p:spTree>
    <p:extLst>
      <p:ext uri="{BB962C8B-B14F-4D97-AF65-F5344CB8AC3E}">
        <p14:creationId xmlns:p14="http://schemas.microsoft.com/office/powerpoint/2010/main" val="172970101"/>
      </p:ext>
    </p:extLst>
  </p:cSld>
  <p:clrMapOvr>
    <a:masterClrMapping/>
  </p:clrMapOvr>
  <p:transition spd="med">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7" name="Picture 6"/>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5390202" y="2641505"/>
            <a:ext cx="2736270" cy="1427944"/>
          </a:xfrm>
          <a:prstGeom prst="rect">
            <a:avLst/>
          </a:prstGeom>
        </p:spPr>
      </p:pic>
      <p:pic>
        <p:nvPicPr>
          <p:cNvPr id="2" name="Picture 1"/>
          <p:cNvPicPr>
            <a:picLocks noChangeAspect="1"/>
          </p:cNvPicPr>
          <p:nvPr/>
        </p:nvPicPr>
        <p:blipFill>
          <a:blip r:embed="rId8"/>
          <a:stretch>
            <a:fillRect/>
          </a:stretch>
        </p:blipFill>
        <p:spPr>
          <a:xfrm>
            <a:off x="3808854" y="2263616"/>
            <a:ext cx="4193865" cy="538924"/>
          </a:xfrm>
          <a:prstGeom prst="rect">
            <a:avLst/>
          </a:prstGeom>
        </p:spPr>
      </p:pic>
      <p:pic>
        <p:nvPicPr>
          <p:cNvPr id="14" name="Picture 13"/>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6" name="Picture 5"/>
          <p:cNvPicPr>
            <a:picLocks noChangeAspect="1"/>
          </p:cNvPicPr>
          <p:nvPr/>
        </p:nvPicPr>
        <p:blipFill>
          <a:blip r:embed="rId10"/>
          <a:stretch>
            <a:fillRect/>
          </a:stretch>
        </p:blipFill>
        <p:spPr>
          <a:xfrm>
            <a:off x="2884010" y="3553848"/>
            <a:ext cx="2817490" cy="1031201"/>
          </a:xfrm>
          <a:prstGeom prst="rect">
            <a:avLst/>
          </a:prstGeom>
        </p:spPr>
      </p:pic>
    </p:spTree>
    <p:extLst>
      <p:ext uri="{BB962C8B-B14F-4D97-AF65-F5344CB8AC3E}">
        <p14:creationId xmlns:p14="http://schemas.microsoft.com/office/powerpoint/2010/main" val="565227892"/>
      </p:ext>
    </p:extLst>
  </p:cSld>
  <p:clrMapOvr>
    <a:masterClrMapping/>
  </p:clrMapOvr>
  <p:transition spd="med">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Netflix:  2/3 of the movies watched are recommended</a:t>
            </a:r>
          </a:p>
          <a:p>
            <a:r>
              <a:rPr lang="en-US" dirty="0"/>
              <a:t>Google News: recommendations generate 38% more </a:t>
            </a:r>
            <a:r>
              <a:rPr lang="en-US" dirty="0" err="1"/>
              <a:t>clickthrough</a:t>
            </a:r>
            <a:endParaRPr lang="en-US" dirty="0"/>
          </a:p>
          <a:p>
            <a:r>
              <a:rPr lang="en-US" dirty="0"/>
              <a:t>Amazon:  35% sales from recommendations</a:t>
            </a:r>
          </a:p>
          <a:p>
            <a:r>
              <a:rPr lang="en-US" dirty="0" err="1"/>
              <a:t>Choicestream</a:t>
            </a:r>
            <a:r>
              <a:rPr lang="en-US" dirty="0"/>
              <a:t>: 28% of people would buy more music if they found what they liked.</a:t>
            </a:r>
          </a:p>
          <a:p>
            <a:endParaRPr lang="en-US" dirty="0"/>
          </a:p>
          <a:p>
            <a:pPr marL="0" indent="0">
              <a:buNone/>
            </a:pPr>
            <a:r>
              <a:rPr lang="en-US" sz="1300" dirty="0"/>
              <a:t>source: Recommender Systems (Machine Learning Summer School 2014 @ CMU</a:t>
            </a:r>
          </a:p>
          <a:p>
            <a:pPr marL="0" indent="0">
              <a:buNone/>
            </a:pPr>
            <a:r>
              <a:rPr lang="en-US" sz="1300" dirty="0"/>
              <a:t>https://</a:t>
            </a:r>
            <a:r>
              <a:rPr lang="en-US" sz="1300" dirty="0" err="1"/>
              <a:t>www.slideshare.net</a:t>
            </a:r>
            <a:r>
              <a:rPr lang="en-US" sz="1300" dirty="0"/>
              <a:t>/</a:t>
            </a:r>
            <a:r>
              <a:rPr lang="en-US" sz="1300" dirty="0" err="1"/>
              <a:t>xamat</a:t>
            </a:r>
            <a:r>
              <a:rPr lang="en-US" sz="1300" dirty="0"/>
              <a:t>/recommender-systems-machine-learning-summer-school-2014-cmu</a:t>
            </a:r>
          </a:p>
        </p:txBody>
      </p:sp>
      <p:sp>
        <p:nvSpPr>
          <p:cNvPr id="3" name="Title 2"/>
          <p:cNvSpPr>
            <a:spLocks noGrp="1"/>
          </p:cNvSpPr>
          <p:nvPr>
            <p:ph type="title"/>
          </p:nvPr>
        </p:nvSpPr>
        <p:spPr/>
        <p:txBody>
          <a:bodyPr/>
          <a:lstStyle/>
          <a:p>
            <a:r>
              <a:rPr lang="en-US" dirty="0"/>
              <a:t>The value of recommendations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1723584353"/>
      </p:ext>
    </p:extLst>
  </p:cSld>
  <p:clrMapOvr>
    <a:masterClrMapping/>
  </p:clrMapOvr>
  <p:transition spd="med">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a:t>Learning phase -&gt; prediction recommendation</a:t>
            </a:r>
          </a:p>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50599409"/>
      </p:ext>
    </p:extLst>
  </p:cSld>
  <p:clrMapOvr>
    <a:masterClrMapping/>
  </p:clrMapOvr>
  <p:transition spd="med">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Tree>
    <p:extLst>
      <p:ext uri="{BB962C8B-B14F-4D97-AF65-F5344CB8AC3E}">
        <p14:creationId xmlns:p14="http://schemas.microsoft.com/office/powerpoint/2010/main" val="886109357"/>
      </p:ext>
    </p:extLst>
  </p:cSld>
  <p:clrMapOvr>
    <a:masterClrMapping/>
  </p:clrMapOvr>
  <p:transition spd="med">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873150"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277944705"/>
      </p:ext>
    </p:extLst>
  </p:cSld>
  <p:clrMapOvr>
    <a:masterClrMapping/>
  </p:clrMapOvr>
  <p:transition spd="med">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9" name="Group 8"/>
          <p:cNvGrpSpPr/>
          <p:nvPr/>
        </p:nvGrpSpPr>
        <p:grpSpPr>
          <a:xfrm>
            <a:off x="3408830" y="2016149"/>
            <a:ext cx="3398938" cy="2549203"/>
            <a:chOff x="2440693" y="1659416"/>
            <a:chExt cx="3398938" cy="2549203"/>
          </a:xfrm>
        </p:grpSpPr>
        <p:pic>
          <p:nvPicPr>
            <p:cNvPr id="7" name="Picture 6"/>
            <p:cNvPicPr>
              <a:picLocks noChangeAspect="1"/>
            </p:cNvPicPr>
            <p:nvPr/>
          </p:nvPicPr>
          <p:blipFill>
            <a:blip r:embed="rId3"/>
            <a:stretch>
              <a:fillRect/>
            </a:stretch>
          </p:blipFill>
          <p:spPr>
            <a:xfrm>
              <a:off x="2440693" y="1659416"/>
              <a:ext cx="3398938" cy="2549203"/>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918857" y="2638249"/>
              <a:ext cx="571943" cy="428872"/>
            </a:xfrm>
            <a:prstGeom prst="rect">
              <a:avLst/>
            </a:prstGeom>
          </p:spPr>
        </p:pic>
      </p:gr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81131" y="976277"/>
            <a:ext cx="1058545" cy="793750"/>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48726" y="869089"/>
            <a:ext cx="1344168" cy="1008126"/>
          </a:xfrm>
          <a:prstGeom prst="rect">
            <a:avLst/>
          </a:prstGeom>
        </p:spPr>
      </p:pic>
      <p:cxnSp>
        <p:nvCxnSpPr>
          <p:cNvPr id="11" name="Straight Connector 10"/>
          <p:cNvCxnSpPr/>
          <p:nvPr/>
        </p:nvCxnSpPr>
        <p:spPr>
          <a:xfrm flipH="1" flipV="1">
            <a:off x="3905107" y="2016149"/>
            <a:ext cx="234570" cy="426364"/>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2"/>
          </p:cNvCxnSpPr>
          <p:nvPr/>
        </p:nvCxnSpPr>
        <p:spPr>
          <a:xfrm flipV="1">
            <a:off x="5501001" y="1877215"/>
            <a:ext cx="19809" cy="556657"/>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831246"/>
      </p:ext>
    </p:extLst>
  </p:cSld>
  <p:clrMapOvr>
    <a:masterClrMapping/>
  </p:clrMapOvr>
  <p:transition spd="med">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1907865" y="446040"/>
            <a:ext cx="8229600" cy="3662198"/>
          </a:xfrm>
        </p:spPr>
        <p:txBody>
          <a:bodyPr/>
          <a:lstStyle/>
          <a:p>
            <a:r>
              <a:rPr lang="en-US" dirty="0"/>
              <a:t>Introduction to recommendation systems</a:t>
            </a:r>
          </a:p>
          <a:p>
            <a:r>
              <a:rPr lang="en-US" dirty="0"/>
              <a:t>Traditional recommendation approaches</a:t>
            </a:r>
          </a:p>
          <a:p>
            <a:r>
              <a:rPr lang="en-US" dirty="0"/>
              <a:t>Introduction to Wide &amp; Deep</a:t>
            </a:r>
          </a:p>
          <a:p>
            <a:r>
              <a:rPr lang="en-US" dirty="0"/>
              <a:t>Wide Learning in context of Wide &amp; Deep</a:t>
            </a:r>
          </a:p>
          <a:p>
            <a:r>
              <a:rPr lang="en-US" dirty="0"/>
              <a:t>Deep Learning Fundamentals</a:t>
            </a:r>
          </a:p>
          <a:p>
            <a:r>
              <a:rPr lang="en-US" dirty="0"/>
              <a:t>Deep Learning for Recommendations</a:t>
            </a:r>
          </a:p>
          <a:p>
            <a:r>
              <a:rPr lang="en-US" dirty="0"/>
              <a:t>Preparing Data for Wide &amp; Deep</a:t>
            </a:r>
          </a:p>
          <a:p>
            <a:r>
              <a:rPr lang="en-US" dirty="0"/>
              <a:t>Training Wide &amp; Deep models</a:t>
            </a:r>
          </a:p>
          <a:p>
            <a:r>
              <a:rPr lang="en-US" dirty="0"/>
              <a:t>Serving Wide &amp; Deep models</a:t>
            </a:r>
          </a:p>
          <a:p>
            <a:r>
              <a:rPr lang="en-US" dirty="0"/>
              <a:t>Champion-Challenger Approach to deployment</a:t>
            </a:r>
          </a:p>
          <a:p>
            <a:r>
              <a:rPr lang="en-US" dirty="0"/>
              <a:t>Tuning Wide &amp; Deep models</a:t>
            </a:r>
          </a:p>
          <a:p>
            <a:r>
              <a:rPr lang="en-US" dirty="0"/>
              <a:t>Wrap-up and Summary</a:t>
            </a:r>
          </a:p>
          <a:p>
            <a:pPr lvl="1"/>
            <a:endParaRPr lang="en-US" dirty="0"/>
          </a:p>
        </p:txBody>
      </p:sp>
      <p:sp>
        <p:nvSpPr>
          <p:cNvPr id="6" name="Title 5"/>
          <p:cNvSpPr>
            <a:spLocks noGrp="1"/>
          </p:cNvSpPr>
          <p:nvPr>
            <p:ph type="title"/>
          </p:nvPr>
        </p:nvSpPr>
        <p:spPr/>
        <p:txBody>
          <a:bodyPr/>
          <a:lstStyle/>
          <a:p>
            <a:r>
              <a:rPr lang="en-US" dirty="0"/>
              <a:t>Agenda</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708948874"/>
      </p:ext>
    </p:extLst>
  </p:cSld>
  <p:clrMapOvr>
    <a:masterClrMapping/>
  </p:clrMapOvr>
  <p:transition spd="med">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spTree>
    <p:extLst>
      <p:ext uri="{BB962C8B-B14F-4D97-AF65-F5344CB8AC3E}">
        <p14:creationId xmlns:p14="http://schemas.microsoft.com/office/powerpoint/2010/main" val="706531463"/>
      </p:ext>
    </p:extLst>
  </p:cSld>
  <p:clrMapOvr>
    <a:masterClrMapping/>
  </p:clrMapOvr>
  <p:transition spd="med">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3" name="Picture 12"/>
          <p:cNvPicPr>
            <a:picLocks noChangeAspect="1"/>
          </p:cNvPicPr>
          <p:nvPr/>
        </p:nvPicPr>
        <p:blipFill rotWithShape="1">
          <a:blip r:embed="rId4"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657821123"/>
      </p:ext>
    </p:extLst>
  </p:cSld>
  <p:clrMapOvr>
    <a:masterClrMapping/>
  </p:clrMapOvr>
  <p:transition spd="med">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2" name="Picture 11"/>
          <p:cNvPicPr>
            <a:picLocks noChangeAspect="1"/>
          </p:cNvPicPr>
          <p:nvPr/>
        </p:nvPicPr>
        <p:blipFill rotWithShape="1">
          <a:blip r:embed="rId4"/>
          <a:srcRect l="27348"/>
          <a:stretch/>
        </p:blipFill>
        <p:spPr>
          <a:xfrm>
            <a:off x="1490198" y="2735146"/>
            <a:ext cx="1260591" cy="1225588"/>
          </a:xfrm>
          <a:prstGeom prst="rect">
            <a:avLst/>
          </a:prstGeom>
        </p:spPr>
      </p:pic>
      <p:pic>
        <p:nvPicPr>
          <p:cNvPr id="8" name="Picture 7"/>
          <p:cNvPicPr>
            <a:picLocks noChangeAspect="1"/>
          </p:cNvPicPr>
          <p:nvPr/>
        </p:nvPicPr>
        <p:blipFill rotWithShape="1">
          <a:blip r:embed="rId5" cstate="hqprint">
            <a:extLst>
              <a:ext uri="{28A0092B-C50C-407E-A947-70E740481C1C}">
                <a14:useLocalDpi xmlns:a14="http://schemas.microsoft.com/office/drawing/2010/main"/>
              </a:ext>
            </a:extLst>
          </a:blip>
          <a:srcRect l="22103"/>
          <a:stretch/>
        </p:blipFill>
        <p:spPr>
          <a:xfrm>
            <a:off x="0" y="2735145"/>
            <a:ext cx="1490199" cy="1275350"/>
          </a:xfrm>
          <a:prstGeom prst="rect">
            <a:avLst/>
          </a:prstGeom>
        </p:spPr>
      </p:pic>
    </p:spTree>
    <p:extLst>
      <p:ext uri="{BB962C8B-B14F-4D97-AF65-F5344CB8AC3E}">
        <p14:creationId xmlns:p14="http://schemas.microsoft.com/office/powerpoint/2010/main" val="500782188"/>
      </p:ext>
    </p:extLst>
  </p:cSld>
  <p:clrMapOvr>
    <a:masterClrMapping/>
  </p:clrMapOvr>
  <p:transition spd="med">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spTree>
    <p:extLst>
      <p:ext uri="{BB962C8B-B14F-4D97-AF65-F5344CB8AC3E}">
        <p14:creationId xmlns:p14="http://schemas.microsoft.com/office/powerpoint/2010/main" val="1908194298"/>
      </p:ext>
    </p:extLst>
  </p:cSld>
  <p:clrMapOvr>
    <a:masterClrMapping/>
  </p:clrMapOvr>
  <p:transition spd="med">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14" name="Picture 13"/>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146319451"/>
      </p:ext>
    </p:extLst>
  </p:cSld>
  <p:clrMapOvr>
    <a:masterClrMapping/>
  </p:clrMapOvr>
  <p:transition spd="med">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spTree>
    <p:extLst>
      <p:ext uri="{BB962C8B-B14F-4D97-AF65-F5344CB8AC3E}">
        <p14:creationId xmlns:p14="http://schemas.microsoft.com/office/powerpoint/2010/main" val="280090412"/>
      </p:ext>
    </p:extLst>
  </p:cSld>
  <p:clrMapOvr>
    <a:masterClrMapping/>
  </p:clrMapOvr>
  <p:transition spd="med">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0"/>
            <a:ext cx="9144000" cy="5143500"/>
          </a:xfrm>
          <a:prstGeom prst="rect">
            <a:avLst/>
          </a:prstGeom>
          <a:noFill/>
          <a:effectLst>
            <a:glow>
              <a:schemeClr val="accent1"/>
            </a:glow>
          </a:effectLst>
        </p:spPr>
      </p:pic>
      <p:sp>
        <p:nvSpPr>
          <p:cNvPr id="3" name="Title 2"/>
          <p:cNvSpPr>
            <a:spLocks noGrp="1"/>
          </p:cNvSpPr>
          <p:nvPr>
            <p:ph type="title"/>
          </p:nvPr>
        </p:nvSpPr>
        <p:spPr>
          <a:xfrm>
            <a:off x="711579" y="1551578"/>
            <a:ext cx="8229600" cy="568230"/>
          </a:xfrm>
          <a:noFill/>
          <a:ln>
            <a:noFill/>
          </a:ln>
        </p:spPr>
        <p:txBody>
          <a:bodyPr>
            <a:scene3d>
              <a:camera prst="orthographicFront"/>
              <a:lightRig rig="harsh" dir="t"/>
            </a:scene3d>
            <a:sp3d extrusionH="57150" prstMaterial="matte">
              <a:bevelT w="63500" h="12700" prst="angle"/>
              <a:contourClr>
                <a:schemeClr val="bg1">
                  <a:lumMod val="65000"/>
                </a:schemeClr>
              </a:contourClr>
            </a:sp3d>
          </a:bodyPr>
          <a:lstStyle/>
          <a:p>
            <a:pPr algn="ctr"/>
            <a:r>
              <a:rPr lang="en-US" dirty="0">
                <a:ln/>
                <a:solidFill>
                  <a:schemeClr val="accent3"/>
                </a:solidFill>
              </a:rPr>
              <a:t>Recommendation Systems</a:t>
            </a:r>
            <a:br>
              <a:rPr lang="en-US" dirty="0">
                <a:ln/>
                <a:solidFill>
                  <a:schemeClr val="accent3"/>
                </a:solidFill>
              </a:rPr>
            </a:br>
            <a:r>
              <a:rPr lang="en-US" dirty="0">
                <a:ln/>
                <a:solidFill>
                  <a:schemeClr val="accent3"/>
                </a:solidFill>
              </a:rPr>
              <a:t>A brief history</a:t>
            </a:r>
          </a:p>
        </p:txBody>
      </p:sp>
      <p:sp>
        <p:nvSpPr>
          <p:cNvPr id="4" name="Date Placeholder 3"/>
          <p:cNvSpPr>
            <a:spLocks noGrp="1"/>
          </p:cNvSpPr>
          <p:nvPr>
            <p:ph type="dt" sz="half" idx="10"/>
          </p:nvPr>
        </p:nvSpPr>
        <p:spPr>
          <a:xfrm>
            <a:off x="226085" y="4380583"/>
            <a:ext cx="1683808" cy="107722"/>
          </a:xfrm>
          <a:noFill/>
        </p:spPr>
        <p:txBody>
          <a:bodyPr>
            <a:scene3d>
              <a:camera prst="orthographicFront"/>
              <a:lightRig rig="harsh" dir="t"/>
            </a:scene3d>
            <a:sp3d extrusionH="57150" prstMaterial="matte">
              <a:bevelT w="63500" h="12700" prst="angle"/>
              <a:contourClr>
                <a:schemeClr val="bg1">
                  <a:lumMod val="65000"/>
                </a:schemeClr>
              </a:contourClr>
            </a:sp3d>
          </a:bodyPr>
          <a:lstStyle/>
          <a:p>
            <a:r>
              <a:rPr lang="en-US" b="1">
                <a:ln/>
                <a:solidFill>
                  <a:schemeClr val="accent3"/>
                </a:solidFill>
              </a:rPr>
              <a:t>© 2017 Teradata</a:t>
            </a:r>
          </a:p>
        </p:txBody>
      </p:sp>
      <p:pic>
        <p:nvPicPr>
          <p:cNvPr id="11" name="Picture 1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2653704" y="2754414"/>
            <a:ext cx="1342687" cy="1206320"/>
          </a:xfrm>
          <a:prstGeom prst="rect">
            <a:avLst/>
          </a:prstGeom>
        </p:spPr>
      </p:pic>
      <p:pic>
        <p:nvPicPr>
          <p:cNvPr id="12" name="Picture 11"/>
          <p:cNvPicPr>
            <a:picLocks noChangeAspect="1"/>
          </p:cNvPicPr>
          <p:nvPr/>
        </p:nvPicPr>
        <p:blipFill>
          <a:blip r:embed="rId5"/>
          <a:stretch>
            <a:fillRect/>
          </a:stretch>
        </p:blipFill>
        <p:spPr>
          <a:xfrm>
            <a:off x="1015688" y="2735146"/>
            <a:ext cx="1735102" cy="1225588"/>
          </a:xfrm>
          <a:prstGeom prst="rect">
            <a:avLst/>
          </a:prstGeom>
        </p:spPr>
      </p:pic>
      <p:pic>
        <p:nvPicPr>
          <p:cNvPr id="13" name="Picture 12"/>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22826" y="2735145"/>
            <a:ext cx="1913025" cy="1275350"/>
          </a:xfrm>
          <a:prstGeom prst="rect">
            <a:avLst/>
          </a:prstGeom>
        </p:spPr>
      </p:pic>
      <p:pic>
        <p:nvPicPr>
          <p:cNvPr id="2" name="Picture 1"/>
          <p:cNvPicPr>
            <a:picLocks noChangeAspect="1"/>
          </p:cNvPicPr>
          <p:nvPr/>
        </p:nvPicPr>
        <p:blipFill>
          <a:blip r:embed="rId7"/>
          <a:stretch>
            <a:fillRect/>
          </a:stretch>
        </p:blipFill>
        <p:spPr>
          <a:xfrm>
            <a:off x="3808854" y="2263616"/>
            <a:ext cx="4193865" cy="538924"/>
          </a:xfrm>
          <a:prstGeom prst="rect">
            <a:avLst/>
          </a:prstGeom>
        </p:spPr>
      </p:pic>
      <p:pic>
        <p:nvPicPr>
          <p:cNvPr id="14" name="Picture 13"/>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3996391" y="2735145"/>
            <a:ext cx="1400686" cy="1256081"/>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45264" y="996706"/>
            <a:ext cx="5888083" cy="3072743"/>
          </a:xfrm>
          <a:prstGeom prst="rect">
            <a:avLst/>
          </a:prstGeom>
        </p:spPr>
      </p:pic>
    </p:spTree>
    <p:extLst>
      <p:ext uri="{BB962C8B-B14F-4D97-AF65-F5344CB8AC3E}">
        <p14:creationId xmlns:p14="http://schemas.microsoft.com/office/powerpoint/2010/main" val="632318204"/>
      </p:ext>
    </p:extLst>
  </p:cSld>
  <p:clrMapOvr>
    <a:masterClrMapping/>
  </p:clrMapOvr>
  <p:transition spd="med">
    <p:fade/>
  </p:transition>
</p:sld>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11284</TotalTime>
  <Words>1444</Words>
  <Application>Microsoft Office PowerPoint</Application>
  <PresentationFormat>On-screen Show (16:9)</PresentationFormat>
  <Paragraphs>102</Paragraphs>
  <Slides>16</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Century Gothic</vt:lpstr>
      <vt:lpstr>TDC_PPT_Branded_16-9_0217_full</vt:lpstr>
      <vt:lpstr>PowerPoint Presentation</vt:lpstr>
      <vt:lpstr>Agenda</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Recommendation Systems A brief history</vt:lpstr>
      <vt:lpstr>The value of recommendations</vt:lpstr>
      <vt:lpstr>Traditional recommendation approaches</vt:lpstr>
      <vt:lpstr>Traditional recommendation approaches</vt:lpstr>
      <vt:lpstr>Traditional recommendation approaches</vt:lpstr>
      <vt:lpstr>Traditional recommendation approaches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Patel, Mo</cp:lastModifiedBy>
  <cp:revision>25</cp:revision>
  <dcterms:modified xsi:type="dcterms:W3CDTF">2017-08-01T14:02:18Z</dcterms:modified>
</cp:coreProperties>
</file>